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017" y="-192630"/>
            <a:ext cx="24954034" cy="14101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6" y="409355"/>
            <a:ext cx="2888593" cy="55914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课堂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绿色.jpeg" descr="绿色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68" y="0"/>
            <a:ext cx="24489136" cy="13777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资源 52@3x.png" descr="资源 52@3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39" y="3989235"/>
            <a:ext cx="11499702" cy="4673186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课堂总结"/>
          <p:cNvSpPr txBox="1"/>
          <p:nvPr/>
        </p:nvSpPr>
        <p:spPr>
          <a:xfrm>
            <a:off x="10360000" y="5293221"/>
            <a:ext cx="62611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1000" spc="10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课堂总结</a:t>
            </a:r>
          </a:p>
        </p:txBody>
      </p:sp>
      <p:sp>
        <p:nvSpPr>
          <p:cNvPr id="113" name="4"/>
          <p:cNvSpPr txBox="1"/>
          <p:nvPr/>
        </p:nvSpPr>
        <p:spPr>
          <a:xfrm>
            <a:off x="8734400" y="5060306"/>
            <a:ext cx="78079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8000" b="0" i="1" spc="79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封底.jpeg" descr="封底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23" y="-6273"/>
            <a:ext cx="24428646" cy="1372854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普通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"/>
          <p:cNvSpPr/>
          <p:nvPr/>
        </p:nvSpPr>
        <p:spPr>
          <a:xfrm>
            <a:off x="-304800" y="-228600"/>
            <a:ext cx="24993600" cy="14173200"/>
          </a:xfrm>
          <a:prstGeom prst="rect">
            <a:avLst/>
          </a:prstGeom>
          <a:solidFill>
            <a:srgbClr val="F5C8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56" y="409355"/>
            <a:ext cx="2888593" cy="55914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课堂导入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可好玩乐-课程PPT（项目课）-11.jpeg" descr="可好玩乐-课程PPT（项目课）-11.jpeg"/>
          <p:cNvPicPr>
            <a:picLocks noChangeAspect="1"/>
          </p:cNvPicPr>
          <p:nvPr/>
        </p:nvPicPr>
        <p:blipFill>
          <a:blip r:embed="rId2"/>
          <a:srcRect l="33" r="33"/>
          <a:stretch>
            <a:fillRect/>
          </a:stretch>
        </p:blipFill>
        <p:spPr>
          <a:xfrm>
            <a:off x="0" y="-11757"/>
            <a:ext cx="24384000" cy="13727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章节标题-白底.png" descr="章节标题-白底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3" y="364354"/>
            <a:ext cx="61341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课堂导入"/>
          <p:cNvSpPr txBox="1"/>
          <p:nvPr/>
        </p:nvSpPr>
        <p:spPr>
          <a:xfrm>
            <a:off x="2718911" y="935729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5895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课堂导入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不插电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可好玩乐-课程PPT（项目课）-17.jpeg" descr="可好玩乐-课程PPT（项目课）-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章节标题-白底.png" descr="章节标题-白底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3" y="364354"/>
            <a:ext cx="61341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课堂导入"/>
          <p:cNvSpPr txBox="1"/>
          <p:nvPr/>
        </p:nvSpPr>
        <p:spPr>
          <a:xfrm>
            <a:off x="2718911" y="935729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5895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课堂导入</a:t>
            </a:r>
          </a:p>
        </p:txBody>
      </p:sp>
      <p:pic>
        <p:nvPicPr>
          <p:cNvPr id="44" name="章节标题-白底.png" descr="章节标题-白底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3" y="364354"/>
            <a:ext cx="61341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不插电活动"/>
          <p:cNvSpPr txBox="1"/>
          <p:nvPr/>
        </p:nvSpPr>
        <p:spPr>
          <a:xfrm>
            <a:off x="2591911" y="986529"/>
            <a:ext cx="29083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rgbClr val="FD5F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不插电活动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编程实践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内容页底图.jpeg" descr="内容页底图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章节标题-白底.png" descr="章节标题-白底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3" y="364354"/>
            <a:ext cx="61341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课堂导入"/>
          <p:cNvSpPr txBox="1"/>
          <p:nvPr/>
        </p:nvSpPr>
        <p:spPr>
          <a:xfrm>
            <a:off x="2718911" y="935729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5895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课堂导入</a:t>
            </a:r>
          </a:p>
        </p:txBody>
      </p:sp>
      <p:sp>
        <p:nvSpPr>
          <p:cNvPr id="56" name="不插电活动"/>
          <p:cNvSpPr txBox="1"/>
          <p:nvPr/>
        </p:nvSpPr>
        <p:spPr>
          <a:xfrm>
            <a:off x="2591911" y="986529"/>
            <a:ext cx="29083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rgbClr val="FD5F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不插电活动</a:t>
            </a:r>
          </a:p>
        </p:txBody>
      </p:sp>
      <p:pic>
        <p:nvPicPr>
          <p:cNvPr id="57" name="实战 4：编程实现结束机制.png" descr="实战 4：编程实现结束机制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79" y="364354"/>
            <a:ext cx="113665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课堂总结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绿色内容页.jpeg" descr="绿色内容页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09" y="-25925"/>
            <a:ext cx="24471418" cy="1376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章节标题-白底.png" descr="章节标题-白底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3" y="364354"/>
            <a:ext cx="61341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课堂导入"/>
          <p:cNvSpPr txBox="1"/>
          <p:nvPr/>
        </p:nvSpPr>
        <p:spPr>
          <a:xfrm>
            <a:off x="2718911" y="935729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5895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课堂导入</a:t>
            </a:r>
          </a:p>
        </p:txBody>
      </p:sp>
      <p:sp>
        <p:nvSpPr>
          <p:cNvPr id="68" name="不插电活动"/>
          <p:cNvSpPr txBox="1"/>
          <p:nvPr/>
        </p:nvSpPr>
        <p:spPr>
          <a:xfrm>
            <a:off x="2591911" y="986529"/>
            <a:ext cx="29083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rgbClr val="FD5F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不插电活动</a:t>
            </a:r>
          </a:p>
        </p:txBody>
      </p:sp>
      <p:pic>
        <p:nvPicPr>
          <p:cNvPr id="69" name="当堂检测.png" descr="当堂检测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3" y="364354"/>
            <a:ext cx="61468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课堂导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可好玩乐-课程PPT（项目课）-14.jpeg" descr="可好玩乐-课程PPT（项目课）-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04" y="-12700"/>
            <a:ext cx="24424408" cy="1374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资源 51@3x.png" descr="资源 51@3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39" y="3949720"/>
            <a:ext cx="11499702" cy="471900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课堂导入"/>
          <p:cNvSpPr txBox="1"/>
          <p:nvPr/>
        </p:nvSpPr>
        <p:spPr>
          <a:xfrm>
            <a:off x="10512400" y="5280521"/>
            <a:ext cx="62611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1000" spc="10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课堂导入</a:t>
            </a:r>
          </a:p>
        </p:txBody>
      </p:sp>
      <p:sp>
        <p:nvSpPr>
          <p:cNvPr id="80" name="1"/>
          <p:cNvSpPr txBox="1"/>
          <p:nvPr/>
        </p:nvSpPr>
        <p:spPr>
          <a:xfrm>
            <a:off x="8709000" y="5060306"/>
            <a:ext cx="78079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8000" b="0" i="1" spc="79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不插电活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可好玩乐-课程PPT（项目课）-13.jpeg" descr="可好玩乐-课程PPT（项目课）-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资源 53@3x.png" descr="资源 53@3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39" y="3977621"/>
            <a:ext cx="11499702" cy="470546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不插电活动"/>
          <p:cNvSpPr txBox="1"/>
          <p:nvPr/>
        </p:nvSpPr>
        <p:spPr>
          <a:xfrm>
            <a:off x="10118700" y="5369421"/>
            <a:ext cx="70993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0000" spc="9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不插电活动</a:t>
            </a:r>
          </a:p>
        </p:txBody>
      </p:sp>
      <p:sp>
        <p:nvSpPr>
          <p:cNvPr id="91" name="2"/>
          <p:cNvSpPr txBox="1"/>
          <p:nvPr/>
        </p:nvSpPr>
        <p:spPr>
          <a:xfrm>
            <a:off x="8709000" y="5060306"/>
            <a:ext cx="78079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8000" b="0" i="1" spc="79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编程实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可好玩乐-课程PPT（项目课）-15.jpeg" descr="可好玩乐-课程PPT（项目课）-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资源 54@3x.png" descr="资源 54@3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39" y="3989973"/>
            <a:ext cx="11499702" cy="466389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编程实践"/>
          <p:cNvSpPr txBox="1"/>
          <p:nvPr/>
        </p:nvSpPr>
        <p:spPr>
          <a:xfrm>
            <a:off x="10360000" y="5293221"/>
            <a:ext cx="62611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1000" spc="10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编程实践</a:t>
            </a:r>
          </a:p>
        </p:txBody>
      </p:sp>
      <p:sp>
        <p:nvSpPr>
          <p:cNvPr id="102" name="3"/>
          <p:cNvSpPr txBox="1"/>
          <p:nvPr/>
        </p:nvSpPr>
        <p:spPr>
          <a:xfrm>
            <a:off x="8734400" y="5060306"/>
            <a:ext cx="78079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8000" b="0" i="1" spc="799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191" y="-19459"/>
            <a:ext cx="24381617" cy="13754918"/>
          </a:xfrm>
          <a:prstGeom prst="rect">
            <a:avLst/>
          </a:prstGeom>
          <a:solidFill>
            <a:srgbClr val="FED20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资源 20@3x.png" descr="资源 20@3x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11890" y="1149350"/>
            <a:ext cx="9867901" cy="114173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999" baseline="0">
          <a:solidFill>
            <a:srgbClr val="282C85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999" baseline="0">
          <a:solidFill>
            <a:srgbClr val="282C85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999" baseline="0">
          <a:solidFill>
            <a:srgbClr val="282C85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999" baseline="0">
          <a:solidFill>
            <a:srgbClr val="282C85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999" baseline="0">
          <a:solidFill>
            <a:srgbClr val="282C85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999" baseline="0">
          <a:solidFill>
            <a:srgbClr val="282C85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999" baseline="0">
          <a:solidFill>
            <a:srgbClr val="282C85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999" baseline="0">
          <a:solidFill>
            <a:srgbClr val="282C85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999" baseline="0">
          <a:solidFill>
            <a:srgbClr val="282C85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coet.cn/dashboard/tasks/5e00687ec3e67a001ac612cb/previe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et.cn/challenges/5e242226b499a300198b00bf/view" TargetMode="External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earn Programing, See a Big World"/>
          <p:cNvSpPr txBox="1"/>
          <p:nvPr/>
        </p:nvSpPr>
        <p:spPr>
          <a:xfrm>
            <a:off x="1332826" y="7895563"/>
            <a:ext cx="9275792" cy="922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2800" b="0" spc="1035">
                <a:solidFill>
                  <a:srgbClr val="282C8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Learn Programing, See a Big World</a:t>
            </a:r>
          </a:p>
        </p:txBody>
      </p:sp>
      <p:sp>
        <p:nvSpPr>
          <p:cNvPr id="139" name="Line"/>
          <p:cNvSpPr/>
          <p:nvPr/>
        </p:nvSpPr>
        <p:spPr>
          <a:xfrm>
            <a:off x="4652341" y="3596516"/>
            <a:ext cx="4908999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Line"/>
          <p:cNvSpPr/>
          <p:nvPr/>
        </p:nvSpPr>
        <p:spPr>
          <a:xfrm>
            <a:off x="1277269" y="7797800"/>
            <a:ext cx="8361182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编程启蒙课…"/>
          <p:cNvSpPr txBox="1"/>
          <p:nvPr/>
        </p:nvSpPr>
        <p:spPr>
          <a:xfrm>
            <a:off x="1231226" y="4459030"/>
            <a:ext cx="8600741" cy="266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4900" b="0" spc="489">
                <a:solidFill>
                  <a:srgbClr val="282C8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编程启蒙课</a:t>
            </a:r>
          </a:p>
          <a:p>
            <a:pPr algn="l">
              <a:lnSpc>
                <a:spcPct val="90000"/>
              </a:lnSpc>
              <a:defRPr sz="10000" spc="999">
                <a:solidFill>
                  <a:srgbClr val="282C8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排序算法入门</a:t>
            </a:r>
          </a:p>
        </p:txBody>
      </p:sp>
      <p:sp>
        <p:nvSpPr>
          <p:cNvPr id="142" name="ET FOR KIDS"/>
          <p:cNvSpPr txBox="1"/>
          <p:nvPr/>
        </p:nvSpPr>
        <p:spPr>
          <a:xfrm>
            <a:off x="1332826" y="3095382"/>
            <a:ext cx="3214958" cy="97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b="0" spc="1109">
                <a:solidFill>
                  <a:srgbClr val="282C8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 FOR KIDS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f45cdbd0-262d-11ea-9091-d362e5dd0861 1204×510.png" descr="f45cdbd0-262d-11ea-9091-d362e5dd0861 1204×5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618" y="4871445"/>
            <a:ext cx="16413263" cy="695246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参照示例（1）…"/>
          <p:cNvSpPr txBox="1"/>
          <p:nvPr/>
        </p:nvSpPr>
        <p:spPr>
          <a:xfrm>
            <a:off x="4466554" y="2516637"/>
            <a:ext cx="1658939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参照示例（1）</a:t>
            </a:r>
          </a:p>
          <a:p>
            <a: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两两交换位置后，按从高到低的顺序排列。（写出交换的过程）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先比较1号动物和2号动物的高矮…"/>
          <p:cNvSpPr txBox="1"/>
          <p:nvPr/>
        </p:nvSpPr>
        <p:spPr>
          <a:xfrm>
            <a:off x="9867150" y="4770246"/>
            <a:ext cx="11777710" cy="422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51958" indent="-851958" algn="l">
              <a:buSzPct val="100000"/>
              <a:buAutoNum type="arabicPeriod"/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先比较1号动物和2号动物的高矮</a:t>
            </a:r>
          </a:p>
          <a:p>
            <a:pPr marL="851958" indent="-851958" algn="l">
              <a:buSzPct val="100000"/>
              <a:buAutoNum type="arabicPeriod"/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从高到低排，需要交换位置吗？交换后顺序是什么？</a:t>
            </a:r>
          </a:p>
          <a:p>
            <a:pPr marL="851958" indent="-851958" algn="l">
              <a:buSzPct val="100000"/>
              <a:buAutoNum type="arabicPeriod"/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交换后，再比较1号动物和3号动物高矮，需要交换位置吗？交换后顺序是什么？</a:t>
            </a:r>
          </a:p>
        </p:txBody>
      </p:sp>
      <p:pic>
        <p:nvPicPr>
          <p:cNvPr id="181" name="编程知识课堂.png" descr="编程知识课堂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568" y="2533628"/>
            <a:ext cx="12264265" cy="7523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1205aae0-2630-11ea-9609-65609e8d2c32 336×438.png" descr="1205aae0-2630-11ea-9609-65609e8d2c32 336×4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408" y="3122800"/>
            <a:ext cx="5771829" cy="7523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参考答案"/>
          <p:cNvSpPr txBox="1"/>
          <p:nvPr/>
        </p:nvSpPr>
        <p:spPr>
          <a:xfrm>
            <a:off x="4466554" y="2929387"/>
            <a:ext cx="1658939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参考答案</a:t>
            </a:r>
          </a:p>
        </p:txBody>
      </p:sp>
      <p:pic>
        <p:nvPicPr>
          <p:cNvPr id="185" name="849a9670-2633-11ea-8a6d-2f513f59851b 1226×539.png" descr="849a9670-2633-11ea-8a6d-2f513f59851b 1226×5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18" y="4397769"/>
            <a:ext cx="15784663" cy="6952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练习1：动物排序"/>
          <p:cNvSpPr txBox="1"/>
          <p:nvPr/>
        </p:nvSpPr>
        <p:spPr>
          <a:xfrm>
            <a:off x="3375700" y="935729"/>
            <a:ext cx="5166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250">
                <a:solidFill>
                  <a:srgbClr val="754C2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练习1：动物排序</a:t>
            </a:r>
          </a:p>
        </p:txBody>
      </p:sp>
      <p:sp>
        <p:nvSpPr>
          <p:cNvPr id="189" name="任务说明：请使用交换位置积木块，让场景中的动物从矮到高的顺序排列。"/>
          <p:cNvSpPr txBox="1"/>
          <p:nvPr/>
        </p:nvSpPr>
        <p:spPr>
          <a:xfrm>
            <a:off x="2274493" y="4732693"/>
            <a:ext cx="11034403" cy="183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400" b="0" spc="220">
                <a:solidFill>
                  <a:srgbClr val="754C2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任务说明：请使用交换位置积木块，让场景中的动物</a:t>
            </a:r>
            <a:r>
              <a:rPr>
                <a:solidFill>
                  <a:srgbClr val="E26C5C"/>
                </a:solidFill>
              </a:rPr>
              <a:t>从矮到高</a:t>
            </a:r>
            <a:r>
              <a:t>的顺序排列。</a:t>
            </a:r>
          </a:p>
        </p:txBody>
      </p:sp>
      <p:sp>
        <p:nvSpPr>
          <p:cNvPr id="190" name="注意：请使用动物对应的编号进行交换。"/>
          <p:cNvSpPr txBox="1"/>
          <p:nvPr/>
        </p:nvSpPr>
        <p:spPr>
          <a:xfrm>
            <a:off x="2287929" y="7612992"/>
            <a:ext cx="11915235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400" b="0" spc="220">
                <a:solidFill>
                  <a:srgbClr val="754C2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注意：</a:t>
            </a:r>
            <a:r>
              <a:rPr>
                <a:solidFill>
                  <a:srgbClr val="E26C5C"/>
                </a:solidFill>
              </a:rPr>
              <a:t>请使用动物对应的编号进行交换。</a:t>
            </a:r>
          </a:p>
        </p:txBody>
      </p:sp>
      <p:pic>
        <p:nvPicPr>
          <p:cNvPr id="191" name="第三章-任务.png" descr="第三章-任务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55" y="2537633"/>
            <a:ext cx="11925301" cy="737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演示"/>
          <p:cNvSpPr txBox="1"/>
          <p:nvPr/>
        </p:nvSpPr>
        <p:spPr>
          <a:xfrm>
            <a:off x="2834373" y="2794841"/>
            <a:ext cx="155448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 spc="270">
                <a:solidFill>
                  <a:srgbClr val="754C2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演示</a:t>
            </a:r>
          </a:p>
        </p:txBody>
      </p:sp>
      <p:pic>
        <p:nvPicPr>
          <p:cNvPr id="193" name="Screenshot - 2020-01-19 16.49.56.png" descr="Screenshot - 2020-01-19 16.49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845" y="3386067"/>
            <a:ext cx="8696556" cy="651327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https://cocoet.cn/dashboard/tasks/5e00687ec3e67a001ac612cb/preview"/>
          <p:cNvSpPr txBox="1"/>
          <p:nvPr/>
        </p:nvSpPr>
        <p:spPr>
          <a:xfrm>
            <a:off x="6537958" y="11267044"/>
            <a:ext cx="1100107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000"/>
              </a:lnSpc>
              <a:defRPr b="0" u="sng">
                <a:solidFill>
                  <a:srgbClr val="754C25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>
                <a:hlinkClick r:id="rId4"/>
              </a:rPr>
              <a:t>https://cocoet.cn/dashboard/tasks/5e00687ec3e67a001ac612cb/preview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9b29e9d0-1cc0-11ea-aa86-51ef210b80e3 1753×765.png" descr="9b29e9d0-1cc0-11ea-aa86-51ef210b80e3 1753×7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86" y="2520205"/>
            <a:ext cx="22263101" cy="971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ceffde20-2566-11ea-868d-35cb989db4c2 1136×842.gif" descr="ceffde20-2566-11ea-868d-35cb989db4c2 1136×842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405" y="4366824"/>
            <a:ext cx="8472648" cy="627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❶ 所使用的积木块指令"/>
          <p:cNvSpPr txBox="1"/>
          <p:nvPr/>
        </p:nvSpPr>
        <p:spPr>
          <a:xfrm>
            <a:off x="2501621" y="4813300"/>
            <a:ext cx="6299072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400" b="0" spc="220">
                <a:solidFill>
                  <a:srgbClr val="754C2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❶ 所使用的积木块指令</a:t>
            </a:r>
          </a:p>
        </p:txBody>
      </p:sp>
      <p:sp>
        <p:nvSpPr>
          <p:cNvPr id="199" name="❸ 多尝试，执行 → 修正 → 再执行"/>
          <p:cNvSpPr txBox="1"/>
          <p:nvPr/>
        </p:nvSpPr>
        <p:spPr>
          <a:xfrm>
            <a:off x="2527675" y="9449232"/>
            <a:ext cx="9130212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400" b="0" spc="220">
                <a:solidFill>
                  <a:srgbClr val="754C2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❸ 多尝试，执行 → 修正 → 再执行</a:t>
            </a:r>
          </a:p>
        </p:txBody>
      </p:sp>
      <p:pic>
        <p:nvPicPr>
          <p:cNvPr id="200" name="8c1a7240-2567-11ea-b969-bf36e735ec1e 291×71.png" descr="8c1a7240-2567-11ea-b969-bf36e735ec1e 291×7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068" y="5576982"/>
            <a:ext cx="7556087" cy="184358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练习1：动物排序"/>
          <p:cNvSpPr txBox="1"/>
          <p:nvPr/>
        </p:nvSpPr>
        <p:spPr>
          <a:xfrm>
            <a:off x="3375700" y="935729"/>
            <a:ext cx="5166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250">
                <a:solidFill>
                  <a:srgbClr val="754C2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练习1：动物排序</a:t>
            </a:r>
          </a:p>
        </p:txBody>
      </p:sp>
      <p:sp>
        <p:nvSpPr>
          <p:cNvPr id="202" name="❷ 观察，找规律"/>
          <p:cNvSpPr txBox="1"/>
          <p:nvPr/>
        </p:nvSpPr>
        <p:spPr>
          <a:xfrm>
            <a:off x="2527675" y="7810500"/>
            <a:ext cx="457557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400" b="0" spc="220">
                <a:solidFill>
                  <a:srgbClr val="754C2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❷ 观察，找规律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编程挑战练习"/>
          <p:cNvSpPr txBox="1"/>
          <p:nvPr/>
        </p:nvSpPr>
        <p:spPr>
          <a:xfrm>
            <a:off x="3901529" y="935729"/>
            <a:ext cx="41148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250">
                <a:solidFill>
                  <a:srgbClr val="754C2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编程挑战练习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887" y="4264165"/>
            <a:ext cx="3974867" cy="39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ttps://cocoet.cn/challenges/5e242226b499a300198b00bf/view"/>
          <p:cNvSpPr txBox="1"/>
          <p:nvPr/>
        </p:nvSpPr>
        <p:spPr>
          <a:xfrm>
            <a:off x="6428803" y="9101418"/>
            <a:ext cx="1152639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754C25"/>
                </a:solidFill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https://cocoet.cn/challenges/5e242226b499a300198b00bf/view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当堂检测"/>
          <p:cNvSpPr txBox="1"/>
          <p:nvPr/>
        </p:nvSpPr>
        <p:spPr>
          <a:xfrm>
            <a:off x="2655411" y="935729"/>
            <a:ext cx="2781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250">
                <a:solidFill>
                  <a:srgbClr val="00BC4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当堂检测</a:t>
            </a:r>
          </a:p>
        </p:txBody>
      </p:sp>
      <p:sp>
        <p:nvSpPr>
          <p:cNvPr id="210" name="今天同学们完成了第一堂编程课排序算法入门，下面我们通过几个问题来看看同学们的掌握情况"/>
          <p:cNvSpPr txBox="1"/>
          <p:nvPr/>
        </p:nvSpPr>
        <p:spPr>
          <a:xfrm>
            <a:off x="3630685" y="5297892"/>
            <a:ext cx="8429346" cy="257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今天同学们完成了第一堂编程课</a:t>
            </a:r>
            <a:r>
              <a:rPr b="1"/>
              <a:t>排序算法入门</a:t>
            </a:r>
            <a:r>
              <a:t>，下面我们通过几个问题来看看同学们的掌握情况</a:t>
            </a:r>
          </a:p>
        </p:txBody>
      </p:sp>
      <p:pic>
        <p:nvPicPr>
          <p:cNvPr id="211" name="问题.png" descr="问题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91" y="2658475"/>
            <a:ext cx="10426622" cy="84509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ady Go!!!"/>
          <p:cNvSpPr txBox="1"/>
          <p:nvPr/>
        </p:nvSpPr>
        <p:spPr>
          <a:xfrm>
            <a:off x="5489259" y="8507547"/>
            <a:ext cx="4712198" cy="1056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6300" b="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Ready Go!!!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/>
        </p:nvSpPr>
        <p:spPr>
          <a:xfrm>
            <a:off x="18614573" y="3288799"/>
            <a:ext cx="1341189" cy="839109"/>
          </a:xfrm>
          <a:prstGeom prst="rect">
            <a:avLst/>
          </a:prstGeom>
          <a:solidFill>
            <a:srgbClr val="FFFE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5" name="Rectangle"/>
          <p:cNvSpPr/>
          <p:nvPr/>
        </p:nvSpPr>
        <p:spPr>
          <a:xfrm>
            <a:off x="11257336" y="3288799"/>
            <a:ext cx="6615701" cy="839109"/>
          </a:xfrm>
          <a:prstGeom prst="rect">
            <a:avLst/>
          </a:prstGeom>
          <a:solidFill>
            <a:srgbClr val="FFFE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6" name="当堂检测"/>
          <p:cNvSpPr txBox="1"/>
          <p:nvPr/>
        </p:nvSpPr>
        <p:spPr>
          <a:xfrm>
            <a:off x="2655411" y="935729"/>
            <a:ext cx="2781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250">
                <a:solidFill>
                  <a:srgbClr val="00BC4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当堂检测</a:t>
            </a:r>
          </a:p>
        </p:txBody>
      </p:sp>
      <p:sp>
        <p:nvSpPr>
          <p:cNvPr id="217" name="❶ 下面哪个选项的指令表示 交换1号动物和2号动物 的 位置 ？"/>
          <p:cNvSpPr txBox="1"/>
          <p:nvPr/>
        </p:nvSpPr>
        <p:spPr>
          <a:xfrm>
            <a:off x="3365703" y="3272336"/>
            <a:ext cx="183186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50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❶ </a:t>
            </a:r>
            <a:r>
              <a:rPr dirty="0" err="1"/>
              <a:t>下面哪个选项的指令表示</a:t>
            </a:r>
            <a:r>
              <a:rPr dirty="0"/>
              <a:t> </a:t>
            </a:r>
            <a:r>
              <a:rPr dirty="0">
                <a:solidFill>
                  <a:srgbClr val="FF3A47"/>
                </a:solidFill>
              </a:rPr>
              <a:t>交换1号动物和2号动物 </a:t>
            </a:r>
            <a:r>
              <a:rPr dirty="0"/>
              <a:t>的 </a:t>
            </a:r>
            <a:r>
              <a:rPr dirty="0" err="1">
                <a:solidFill>
                  <a:srgbClr val="FF3A47"/>
                </a:solidFill>
              </a:rPr>
              <a:t>位置</a:t>
            </a:r>
            <a:r>
              <a:rPr dirty="0">
                <a:solidFill>
                  <a:srgbClr val="FF3A47"/>
                </a:solidFill>
              </a:rPr>
              <a:t> </a:t>
            </a:r>
            <a:r>
              <a:rPr dirty="0"/>
              <a:t>？</a:t>
            </a:r>
          </a:p>
        </p:txBody>
      </p:sp>
      <p:sp>
        <p:nvSpPr>
          <p:cNvPr id="218" name="A."/>
          <p:cNvSpPr txBox="1"/>
          <p:nvPr/>
        </p:nvSpPr>
        <p:spPr>
          <a:xfrm>
            <a:off x="4244376" y="5412661"/>
            <a:ext cx="72580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5000" b="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A.</a:t>
            </a:r>
          </a:p>
        </p:txBody>
      </p:sp>
      <p:sp>
        <p:nvSpPr>
          <p:cNvPr id="219" name="C."/>
          <p:cNvSpPr txBox="1"/>
          <p:nvPr/>
        </p:nvSpPr>
        <p:spPr>
          <a:xfrm>
            <a:off x="4250091" y="10243076"/>
            <a:ext cx="74930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5000" b="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C.</a:t>
            </a:r>
          </a:p>
        </p:txBody>
      </p:sp>
      <p:sp>
        <p:nvSpPr>
          <p:cNvPr id="220" name="B."/>
          <p:cNvSpPr txBox="1"/>
          <p:nvPr/>
        </p:nvSpPr>
        <p:spPr>
          <a:xfrm>
            <a:off x="4244376" y="7902075"/>
            <a:ext cx="73787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5000" b="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B.</a:t>
            </a:r>
          </a:p>
        </p:txBody>
      </p:sp>
      <p:pic>
        <p:nvPicPr>
          <p:cNvPr id="221" name="b360eca0-262b-11ea-90d2-3178c7f9d0ad 291×71.png" descr="b360eca0-262b-11ea-90d2-3178c7f9d0ad 291×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122" y="5198152"/>
            <a:ext cx="6044613" cy="147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bae0ae40-262b-11ea-831d-6de4836c0e9b 291×71.png" descr="bae0ae40-262b-11ea-831d-6de4836c0e9b 291×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22" y="9989076"/>
            <a:ext cx="6044613" cy="147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0bfa460-262b-11ea-992a-4d16c5dbfdc0 291×71.png" descr="c0bfa460-262b-11ea-992a-4d16c5dbfdc0 291×7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22" y="7720614"/>
            <a:ext cx="6044613" cy="147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shot - 2020-01-19 16.49.56.png" descr="Screenshot - 2020-01-19 16.49.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4577" y="5302519"/>
            <a:ext cx="7843038" cy="5874029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17047461" y="2907799"/>
            <a:ext cx="3899472" cy="839109"/>
          </a:xfrm>
          <a:prstGeom prst="rect">
            <a:avLst/>
          </a:prstGeom>
          <a:solidFill>
            <a:srgbClr val="FFFE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当堂检测"/>
          <p:cNvSpPr txBox="1"/>
          <p:nvPr/>
        </p:nvSpPr>
        <p:spPr>
          <a:xfrm>
            <a:off x="2655411" y="935729"/>
            <a:ext cx="2781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250">
                <a:solidFill>
                  <a:srgbClr val="00BC4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当堂检测</a:t>
            </a:r>
          </a:p>
        </p:txBody>
      </p:sp>
      <p:sp>
        <p:nvSpPr>
          <p:cNvPr id="228" name="❷ 下面哪个选项的指令可以实现让图中骰子点数 从大到小排序 ？"/>
          <p:cNvSpPr txBox="1"/>
          <p:nvPr/>
        </p:nvSpPr>
        <p:spPr>
          <a:xfrm>
            <a:off x="3365702" y="2891336"/>
            <a:ext cx="1953161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50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❷ </a:t>
            </a:r>
            <a:r>
              <a:rPr dirty="0" err="1"/>
              <a:t>下面哪个选项的指令可以实现让图中骰子点数</a:t>
            </a:r>
            <a:r>
              <a:rPr dirty="0"/>
              <a:t> </a:t>
            </a:r>
            <a:r>
              <a:rPr dirty="0" err="1">
                <a:solidFill>
                  <a:srgbClr val="FF3A47"/>
                </a:solidFill>
              </a:rPr>
              <a:t>从大到小排序</a:t>
            </a:r>
            <a:r>
              <a:rPr lang="zh-CN" altLang="en-US" dirty="0">
                <a:solidFill>
                  <a:srgbClr val="FF3A47"/>
                </a:solidFill>
              </a:rPr>
              <a:t> </a:t>
            </a:r>
            <a:r>
              <a:rPr dirty="0"/>
              <a:t>？</a:t>
            </a:r>
          </a:p>
        </p:txBody>
      </p:sp>
      <p:sp>
        <p:nvSpPr>
          <p:cNvPr id="229" name="A."/>
          <p:cNvSpPr txBox="1"/>
          <p:nvPr/>
        </p:nvSpPr>
        <p:spPr>
          <a:xfrm>
            <a:off x="4256123" y="5120807"/>
            <a:ext cx="72580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5000" b="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A.</a:t>
            </a:r>
          </a:p>
        </p:txBody>
      </p:sp>
      <p:sp>
        <p:nvSpPr>
          <p:cNvPr id="230" name="B."/>
          <p:cNvSpPr txBox="1"/>
          <p:nvPr/>
        </p:nvSpPr>
        <p:spPr>
          <a:xfrm>
            <a:off x="4250091" y="10870966"/>
            <a:ext cx="73787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5000" b="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B.</a:t>
            </a:r>
          </a:p>
        </p:txBody>
      </p:sp>
      <p:sp>
        <p:nvSpPr>
          <p:cNvPr id="231" name="C."/>
          <p:cNvSpPr txBox="1"/>
          <p:nvPr/>
        </p:nvSpPr>
        <p:spPr>
          <a:xfrm>
            <a:off x="4244376" y="7831850"/>
            <a:ext cx="74930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5000" b="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C.</a:t>
            </a:r>
          </a:p>
        </p:txBody>
      </p:sp>
      <p:pic>
        <p:nvPicPr>
          <p:cNvPr id="232" name="901d0b40-262b-11ea-a7a9-c3fee1de8aec 291×149.png" descr="901d0b40-262b-11ea-a7a9-c3fee1de8aec 291×1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465" y="4392875"/>
            <a:ext cx="5071926" cy="2596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95e005d0-262b-11ea-9fc7-432224b6d0b1 291×149.png" descr="95e005d0-262b-11ea-9fc7-432224b6d0b1 291×1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65" y="7151087"/>
            <a:ext cx="5071927" cy="2596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9b55c590-262b-11ea-af5b-b99c61793686 291×149.png" descr="9b55c590-262b-11ea-af5b-b99c61793686 291×14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65" y="10001424"/>
            <a:ext cx="5071927" cy="2596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756c6cb0-262b-11ea-bd0d-b1beed0ecff5 1081×811.png" descr="756c6cb0-262b-11ea-bd0d-b1beed0ecff5 1081×8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7624" y="5412515"/>
            <a:ext cx="8093826" cy="6074110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自我评价"/>
          <p:cNvSpPr txBox="1"/>
          <p:nvPr/>
        </p:nvSpPr>
        <p:spPr>
          <a:xfrm>
            <a:off x="2655411" y="935729"/>
            <a:ext cx="2781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250">
                <a:solidFill>
                  <a:srgbClr val="00BC4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自我评价</a:t>
            </a:r>
          </a:p>
        </p:txBody>
      </p:sp>
      <p:sp>
        <p:nvSpPr>
          <p:cNvPr id="238" name="❶ 说说你今天学到了什么？…"/>
          <p:cNvSpPr txBox="1"/>
          <p:nvPr/>
        </p:nvSpPr>
        <p:spPr>
          <a:xfrm>
            <a:off x="3252927" y="5389543"/>
            <a:ext cx="1838287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40000"/>
              </a:lnSpc>
              <a:defRPr sz="50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❶ 说说你今天学到了什么？</a:t>
            </a:r>
          </a:p>
          <a:p>
            <a:pPr>
              <a:lnSpc>
                <a:spcPct val="140000"/>
              </a:lnSpc>
              <a:defRPr sz="50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❷ 你给自己打几颗星（ 1 - 5 星）呢？</a:t>
            </a:r>
          </a:p>
        </p:txBody>
      </p:sp>
      <p:pic>
        <p:nvPicPr>
          <p:cNvPr id="239" name="五颗星.png" descr="五颗星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700" y="3968595"/>
            <a:ext cx="4546600" cy="77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恭喜你！…"/>
          <p:cNvSpPr txBox="1"/>
          <p:nvPr/>
        </p:nvSpPr>
        <p:spPr>
          <a:xfrm>
            <a:off x="6198782" y="1039914"/>
            <a:ext cx="11986436" cy="3081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4900" b="0" spc="489">
                <a:solidFill>
                  <a:srgbClr val="282C8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恭喜你！</a:t>
            </a:r>
          </a:p>
          <a:p>
            <a:pPr>
              <a:lnSpc>
                <a:spcPct val="120000"/>
              </a:lnSpc>
              <a:defRPr sz="4900" b="0" spc="489">
                <a:solidFill>
                  <a:srgbClr val="282C8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成功完成了</a:t>
            </a:r>
            <a:r>
              <a:rPr>
                <a:solidFill>
                  <a:srgbClr val="FF3A47"/>
                </a:solidFill>
              </a:rPr>
              <a:t>《排序算法入门》</a:t>
            </a:r>
            <a:r>
              <a:t>课程学习</a:t>
            </a:r>
          </a:p>
          <a:p>
            <a:pPr>
              <a:lnSpc>
                <a:spcPct val="120000"/>
              </a:lnSpc>
              <a:defRPr sz="4900" b="0" spc="489">
                <a:solidFill>
                  <a:srgbClr val="282C8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期待你的未来更精彩！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b7934250-26ff-11ea-90e0-f90915f00f23 626×375.jpg" descr="b7934250-26ff-11ea-90e0-f90915f00f23 626×3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594" y="3714984"/>
            <a:ext cx="11588812" cy="694218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同学们，你觉得下图中的人们在做什么？"/>
          <p:cNvSpPr txBox="1"/>
          <p:nvPr/>
        </p:nvSpPr>
        <p:spPr>
          <a:xfrm>
            <a:off x="7129414" y="2432085"/>
            <a:ext cx="106299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同学们，你觉得下图中的人们在做什么？</a:t>
            </a:r>
          </a:p>
        </p:txBody>
      </p:sp>
      <p:sp>
        <p:nvSpPr>
          <p:cNvPr id="147" name="他们在按照“先来后到”的顺序排队结帐！！"/>
          <p:cNvSpPr txBox="1"/>
          <p:nvPr/>
        </p:nvSpPr>
        <p:spPr>
          <a:xfrm>
            <a:off x="6934871" y="11012961"/>
            <a:ext cx="1101898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他们在按照“先来后到”的顺序排队结帐！！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长度从短到长"/>
          <p:cNvSpPr txBox="1"/>
          <p:nvPr/>
        </p:nvSpPr>
        <p:spPr>
          <a:xfrm>
            <a:off x="3325577" y="3441787"/>
            <a:ext cx="36195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长度</a:t>
            </a:r>
            <a:r>
              <a:t>从短到长</a:t>
            </a:r>
          </a:p>
        </p:txBody>
      </p:sp>
      <p:sp>
        <p:nvSpPr>
          <p:cNvPr id="150" name="其实，在生活中有很多排序的规则，比如："/>
          <p:cNvSpPr txBox="1"/>
          <p:nvPr/>
        </p:nvSpPr>
        <p:spPr>
          <a:xfrm>
            <a:off x="7089056" y="1081904"/>
            <a:ext cx="11214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其实，在生活中有很多排序的规则，比如：</a:t>
            </a:r>
          </a:p>
        </p:txBody>
      </p:sp>
      <p:pic>
        <p:nvPicPr>
          <p:cNvPr id="151" name="d53c36a0-263f-11ea-ba5a-811dce2734ff 616×619.png" descr="d53c36a0-263f-11ea-ba5a-811dce2734ff 616×6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211" y="4428899"/>
            <a:ext cx="5246113" cy="5271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d7000100-263d-11ea-9bd7-d9be9746b227 975×694.png" descr="d7000100-263d-11ea-9bd7-d9be9746b227 975×69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51" y="4428899"/>
            <a:ext cx="7406154" cy="5271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f0f4cb20-263d-11ea-8298-4bc0975c16df 276×221.jpg" descr="f0f4cb20-263d-11ea-8298-4bc0975c16df 276×22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500" y="4428899"/>
            <a:ext cx="6583615" cy="527166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年龄从小到大"/>
          <p:cNvSpPr txBox="1"/>
          <p:nvPr/>
        </p:nvSpPr>
        <p:spPr>
          <a:xfrm>
            <a:off x="11441557" y="3441787"/>
            <a:ext cx="36195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年龄</a:t>
            </a:r>
            <a:r>
              <a:t>从小到大</a:t>
            </a:r>
          </a:p>
        </p:txBody>
      </p:sp>
      <p:sp>
        <p:nvSpPr>
          <p:cNvPr id="155" name="按字母顺序"/>
          <p:cNvSpPr txBox="1"/>
          <p:nvPr/>
        </p:nvSpPr>
        <p:spPr>
          <a:xfrm>
            <a:off x="18769617" y="3441787"/>
            <a:ext cx="30353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按字母顺序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12032058" y="10451579"/>
            <a:ext cx="2475004" cy="1689555"/>
            <a:chOff x="5397411" y="43996"/>
            <a:chExt cx="2475002" cy="1689553"/>
          </a:xfrm>
        </p:grpSpPr>
        <p:sp>
          <p:nvSpPr>
            <p:cNvPr id="156" name="Rectangle"/>
            <p:cNvSpPr/>
            <p:nvPr/>
          </p:nvSpPr>
          <p:spPr>
            <a:xfrm>
              <a:off x="5397411" y="43996"/>
              <a:ext cx="2475004" cy="839109"/>
            </a:xfrm>
            <a:prstGeom prst="rect">
              <a:avLst/>
            </a:prstGeom>
            <a:solidFill>
              <a:srgbClr val="FFFE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" name="同学们还能举出更多 需要排序 的相关例子吗？"/>
            <p:cNvSpPr/>
            <p:nvPr/>
          </p:nvSpPr>
          <p:spPr>
            <a:xfrm>
              <a:off x="6061459" y="4635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6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同学们还能举出更多 </a:t>
              </a:r>
              <a:r>
                <a:rPr>
                  <a:solidFill>
                    <a:srgbClr val="E26C5C"/>
                  </a:solidFill>
                </a:rPr>
                <a:t>需要排序</a:t>
              </a:r>
              <a:r>
                <a:rPr>
                  <a:solidFill>
                    <a:srgbClr val="5895FF"/>
                  </a:solidFill>
                </a:rPr>
                <a:t> </a:t>
              </a:r>
              <a:r>
                <a:t>的相关例子吗？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在计算机的世界里也有很多情况需要进行排序，最典型的例子就是游戏中的排行榜。"/>
          <p:cNvSpPr txBox="1"/>
          <p:nvPr/>
        </p:nvSpPr>
        <p:spPr>
          <a:xfrm>
            <a:off x="1319207" y="3625744"/>
            <a:ext cx="8277435" cy="257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在计算机的世界里也有很多情况需要进行排序，最典型的例子就是游戏中的排行榜。</a:t>
            </a:r>
          </a:p>
        </p:txBody>
      </p:sp>
      <p:grpSp>
        <p:nvGrpSpPr>
          <p:cNvPr id="163" name="Group"/>
          <p:cNvGrpSpPr/>
          <p:nvPr/>
        </p:nvGrpSpPr>
        <p:grpSpPr>
          <a:xfrm>
            <a:off x="1319207" y="8347635"/>
            <a:ext cx="8277435" cy="839108"/>
            <a:chOff x="0" y="873714"/>
            <a:chExt cx="8277434" cy="839107"/>
          </a:xfrm>
        </p:grpSpPr>
        <p:sp>
          <p:nvSpPr>
            <p:cNvPr id="161" name="Rectangle"/>
            <p:cNvSpPr/>
            <p:nvPr/>
          </p:nvSpPr>
          <p:spPr>
            <a:xfrm>
              <a:off x="2460538" y="873714"/>
              <a:ext cx="2475004" cy="839109"/>
            </a:xfrm>
            <a:prstGeom prst="rect">
              <a:avLst/>
            </a:prstGeom>
            <a:solidFill>
              <a:srgbClr val="FFFE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我们把计算机进行排序的编程过程叫做 排序算法 。"/>
            <p:cNvSpPr/>
            <p:nvPr/>
          </p:nvSpPr>
          <p:spPr>
            <a:xfrm>
              <a:off x="0" y="876299"/>
              <a:ext cx="82774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4600" b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我们把计算机进行排序的编程过程叫做 </a:t>
              </a:r>
              <a:r>
                <a:rPr>
                  <a:solidFill>
                    <a:srgbClr val="E26C5C"/>
                  </a:solidFill>
                </a:rPr>
                <a:t>排序算法</a:t>
              </a:r>
              <a:r>
                <a:t> 。</a:t>
              </a:r>
            </a:p>
          </p:txBody>
        </p:sp>
      </p:grpSp>
      <p:pic>
        <p:nvPicPr>
          <p:cNvPr id="164" name="Image result for 游戏 排行榜.jpg" descr="Image result for 游戏 排行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020" y="3675652"/>
            <a:ext cx="12641603" cy="6364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2" animBg="1" advAuto="0"/>
      <p:bldP spid="16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参照示例（1）…"/>
          <p:cNvSpPr txBox="1"/>
          <p:nvPr/>
        </p:nvSpPr>
        <p:spPr>
          <a:xfrm>
            <a:off x="4466554" y="2516637"/>
            <a:ext cx="15316675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参照示例（1）</a:t>
            </a:r>
          </a:p>
          <a:p>
            <a: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把下列事物按从高到低的顺序进排序。（写出序号的顺序）</a:t>
            </a:r>
          </a:p>
        </p:txBody>
      </p:sp>
      <p:pic>
        <p:nvPicPr>
          <p:cNvPr id="168" name="c1b86510-262d-11ea-992f-0dccf39176fb 1260×396.png" descr="c1b86510-262d-11ea-992f-0dccf39176fb 1260×3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26" y="4740679"/>
            <a:ext cx="19282348" cy="6060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女孩、宝宝、男孩的序号分别是多少？…"/>
          <p:cNvSpPr txBox="1"/>
          <p:nvPr/>
        </p:nvSpPr>
        <p:spPr>
          <a:xfrm>
            <a:off x="9867150" y="4770246"/>
            <a:ext cx="11777710" cy="422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51958" indent="-851958" algn="l">
              <a:buSzPct val="100000"/>
              <a:buAutoNum type="arabicPeriod"/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女孩、宝宝、男孩的序号分别是多少？</a:t>
            </a:r>
          </a:p>
          <a:p>
            <a:pPr marL="851958" indent="-851958" algn="l">
              <a:buSzPct val="100000"/>
              <a:buAutoNum type="arabicPeriod"/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这三个人中最高的是谁？他对应的序是多少？</a:t>
            </a:r>
          </a:p>
          <a:p>
            <a:pPr marL="851958" indent="-851958" algn="l">
              <a:buSzPct val="100000"/>
              <a:buAutoNum type="arabicPeriod"/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这三个人中最矮的人最谁？他对应的序号是多少？</a:t>
            </a:r>
          </a:p>
        </p:txBody>
      </p:sp>
      <p:pic>
        <p:nvPicPr>
          <p:cNvPr id="171" name="编程知识课堂.png" descr="编程知识课堂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568" y="2533628"/>
            <a:ext cx="12264265" cy="7523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dfce7890-2631-11ea-85f1-0d9ad09dac5f 318×323.png" descr="dfce7890-2631-11ea-85f1-0d9ad09dac5f 318×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28" y="3462239"/>
            <a:ext cx="6718352" cy="684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参考答案"/>
          <p:cNvSpPr txBox="1"/>
          <p:nvPr/>
        </p:nvSpPr>
        <p:spPr>
          <a:xfrm>
            <a:off x="4533662" y="3373304"/>
            <a:ext cx="1531667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参考答案</a:t>
            </a:r>
          </a:p>
        </p:txBody>
      </p:sp>
      <p:pic>
        <p:nvPicPr>
          <p:cNvPr id="175" name="a9eb8de0-262f-11ea-bbba-b3fc8c134727 1226×392.png" descr="a9eb8de0-262f-11ea-bbba-b3fc8c134727 1226×3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70" y="4696860"/>
            <a:ext cx="19051060" cy="6091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自定义</PresentationFormat>
  <Paragraphs>55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Helvetica Neue</vt:lpstr>
      <vt:lpstr>Helvetica Neue Light</vt:lpstr>
      <vt:lpstr>Helvetica Neue Medium</vt:lpstr>
      <vt:lpstr>Helvetica</vt:lpstr>
      <vt:lpstr>Times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qq yy</cp:lastModifiedBy>
  <cp:revision>1</cp:revision>
  <dcterms:modified xsi:type="dcterms:W3CDTF">2020-01-23T05:46:41Z</dcterms:modified>
</cp:coreProperties>
</file>